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2D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127" d="100"/>
          <a:sy n="127" d="100"/>
        </p:scale>
        <p:origin x="25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03/06/2025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03/06/2025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03/06/2025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03/06/2025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03/06/2025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03/06/2025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03/06/2025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03/06/2025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03/06/2025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03/06/2025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03/06/2025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03/06/2025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B06A50C7-42D8-F9A9-3440-4CB5BD3284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6021698"/>
              </p:ext>
            </p:extLst>
          </p:nvPr>
        </p:nvGraphicFramePr>
        <p:xfrm>
          <a:off x="696310" y="762000"/>
          <a:ext cx="11242964" cy="56792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21482">
                  <a:extLst>
                    <a:ext uri="{9D8B030D-6E8A-4147-A177-3AD203B41FA5}">
                      <a16:colId xmlns:a16="http://schemas.microsoft.com/office/drawing/2014/main" val="2262412140"/>
                    </a:ext>
                  </a:extLst>
                </a:gridCol>
                <a:gridCol w="5621482">
                  <a:extLst>
                    <a:ext uri="{9D8B030D-6E8A-4147-A177-3AD203B41FA5}">
                      <a16:colId xmlns:a16="http://schemas.microsoft.com/office/drawing/2014/main" val="2026291725"/>
                    </a:ext>
                  </a:extLst>
                </a:gridCol>
              </a:tblGrid>
              <a:tr h="1893083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rgbClr val="0F2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F2D96"/>
                      </a:solidFill>
                    </a:lnR>
                    <a:lnT w="12700">
                      <a:solidFill>
                        <a:srgbClr val="0F2D96"/>
                      </a:solidFill>
                    </a:lnT>
                    <a:lnB w="12700" cap="flat" cmpd="sng" algn="ctr">
                      <a:solidFill>
                        <a:srgbClr val="0F2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>
                      <a:solidFill>
                        <a:srgbClr val="0F2D96"/>
                      </a:solidFill>
                    </a:lnL>
                    <a:lnR w="12700">
                      <a:solidFill>
                        <a:srgbClr val="0F2D96"/>
                      </a:solidFill>
                    </a:lnR>
                    <a:lnT w="12700">
                      <a:solidFill>
                        <a:srgbClr val="0F2D96"/>
                      </a:solidFill>
                    </a:lnT>
                    <a:lnB w="12700">
                      <a:solidFill>
                        <a:srgbClr val="0F2D96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65167335"/>
                  </a:ext>
                </a:extLst>
              </a:tr>
              <a:tr h="1893083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rgbClr val="0F2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F2D96"/>
                      </a:solidFill>
                    </a:lnR>
                    <a:lnT w="12700" cap="flat" cmpd="sng" algn="ctr">
                      <a:solidFill>
                        <a:srgbClr val="0F2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F2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>
                      <a:solidFill>
                        <a:srgbClr val="0F2D96"/>
                      </a:solidFill>
                    </a:lnL>
                    <a:lnR w="12700">
                      <a:solidFill>
                        <a:srgbClr val="0F2D96"/>
                      </a:solidFill>
                    </a:lnR>
                    <a:lnT w="12700">
                      <a:solidFill>
                        <a:srgbClr val="0F2D96"/>
                      </a:solidFill>
                    </a:lnT>
                    <a:lnB w="12700">
                      <a:solidFill>
                        <a:srgbClr val="0F2D96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121245"/>
                  </a:ext>
                </a:extLst>
              </a:tr>
              <a:tr h="1893083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rgbClr val="0F2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F2D96"/>
                      </a:solidFill>
                    </a:lnR>
                    <a:lnT w="12700" cap="flat" cmpd="sng" algn="ctr">
                      <a:solidFill>
                        <a:srgbClr val="0F2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F2D96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>
                      <a:solidFill>
                        <a:srgbClr val="0F2D96"/>
                      </a:solidFill>
                    </a:lnL>
                    <a:lnR w="12700">
                      <a:solidFill>
                        <a:srgbClr val="0F2D96"/>
                      </a:solidFill>
                    </a:lnR>
                    <a:lnT w="12700">
                      <a:solidFill>
                        <a:srgbClr val="0F2D96"/>
                      </a:solidFill>
                    </a:lnT>
                    <a:lnB w="12700">
                      <a:solidFill>
                        <a:srgbClr val="0F2D96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6307043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08AE740C-8B4D-5B57-BB3C-C7811032C6B1}"/>
              </a:ext>
            </a:extLst>
          </p:cNvPr>
          <p:cNvSpPr txBox="1"/>
          <p:nvPr/>
        </p:nvSpPr>
        <p:spPr>
          <a:xfrm>
            <a:off x="5323619" y="326146"/>
            <a:ext cx="3117011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 b="1" dirty="0" err="1">
                <a:solidFill>
                  <a:srgbClr val="0F2D96"/>
                </a:solidFill>
              </a:rPr>
              <a:t>Vsl</a:t>
            </a:r>
            <a:r>
              <a:rPr lang="en-US" sz="1600" b="1" dirty="0">
                <a:solidFill>
                  <a:srgbClr val="0F2D96"/>
                </a:solidFill>
              </a:rPr>
              <a:t>. Start: _______________</a:t>
            </a:r>
            <a:endParaRPr lang="en-US" sz="1600" dirty="0">
              <a:solidFill>
                <a:srgbClr val="0F2D96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5DA3B8D-01A0-0E6F-9352-C56639DA40B9}"/>
              </a:ext>
            </a:extLst>
          </p:cNvPr>
          <p:cNvSpPr txBox="1"/>
          <p:nvPr/>
        </p:nvSpPr>
        <p:spPr>
          <a:xfrm rot="-5400000">
            <a:off x="-1649888" y="4276302"/>
            <a:ext cx="4189708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 b="1" dirty="0">
                <a:solidFill>
                  <a:srgbClr val="0F2D96"/>
                </a:solidFill>
              </a:rPr>
              <a:t>FLOW PLANUNG WORKSHEET</a:t>
            </a:r>
            <a:endParaRPr lang="en-GB" sz="16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92A92D-8CE8-9290-31AE-3C082748DA80}"/>
              </a:ext>
            </a:extLst>
          </p:cNvPr>
          <p:cNvSpPr txBox="1"/>
          <p:nvPr/>
        </p:nvSpPr>
        <p:spPr>
          <a:xfrm>
            <a:off x="746501" y="862738"/>
            <a:ext cx="4060555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 dirty="0">
                <a:solidFill>
                  <a:srgbClr val="0F2D96"/>
                </a:solidFill>
              </a:rPr>
              <a:t>Das Ziel des Flows:</a:t>
            </a:r>
            <a:endParaRPr lang="en-GB" sz="1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5BA34EE-94B6-0DEC-DC06-F9CD06A1C687}"/>
              </a:ext>
            </a:extLst>
          </p:cNvPr>
          <p:cNvSpPr txBox="1"/>
          <p:nvPr/>
        </p:nvSpPr>
        <p:spPr>
          <a:xfrm>
            <a:off x="6316762" y="862738"/>
            <a:ext cx="4357606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 dirty="0">
                <a:solidFill>
                  <a:srgbClr val="0F2D96"/>
                </a:solidFill>
              </a:rPr>
              <a:t>Der Flow </a:t>
            </a:r>
            <a:r>
              <a:rPr lang="en-US" sz="1400" dirty="0" err="1">
                <a:solidFill>
                  <a:srgbClr val="0F2D96"/>
                </a:solidFill>
              </a:rPr>
              <a:t>bringt</a:t>
            </a:r>
            <a:r>
              <a:rPr lang="en-US" sz="1400" dirty="0">
                <a:solidFill>
                  <a:srgbClr val="0F2D96"/>
                </a:solidFill>
              </a:rPr>
              <a:t> </a:t>
            </a:r>
            <a:r>
              <a:rPr lang="en-US" sz="1400" dirty="0" err="1">
                <a:solidFill>
                  <a:srgbClr val="0F2D96"/>
                </a:solidFill>
              </a:rPr>
              <a:t>folgenden</a:t>
            </a:r>
            <a:r>
              <a:rPr lang="en-US" sz="1400" dirty="0">
                <a:solidFill>
                  <a:srgbClr val="0F2D96"/>
                </a:solidFill>
              </a:rPr>
              <a:t> </a:t>
            </a:r>
            <a:r>
              <a:rPr lang="en-US" sz="1400" dirty="0" err="1">
                <a:solidFill>
                  <a:srgbClr val="0F2D96"/>
                </a:solidFill>
              </a:rPr>
              <a:t>Nutzen</a:t>
            </a:r>
            <a:r>
              <a:rPr lang="en-US" sz="1400" dirty="0">
                <a:solidFill>
                  <a:srgbClr val="0F2D96"/>
                </a:solidFill>
              </a:rPr>
              <a:t>: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B7951F2-D12F-7AF7-5D39-0C032F103EE1}"/>
              </a:ext>
            </a:extLst>
          </p:cNvPr>
          <p:cNvSpPr txBox="1"/>
          <p:nvPr/>
        </p:nvSpPr>
        <p:spPr>
          <a:xfrm>
            <a:off x="746500" y="2681340"/>
            <a:ext cx="4739899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 dirty="0">
                <a:cs typeface="Segoe UI"/>
              </a:rPr>
              <a:t>​</a:t>
            </a:r>
            <a:r>
              <a:rPr lang="en-US" sz="1400" dirty="0">
                <a:solidFill>
                  <a:srgbClr val="0F2D96"/>
                </a:solidFill>
              </a:rPr>
              <a:t>Das Branding/ der </a:t>
            </a:r>
            <a:r>
              <a:rPr lang="en-US" sz="1400" dirty="0" err="1">
                <a:solidFill>
                  <a:srgbClr val="0F2D96"/>
                </a:solidFill>
              </a:rPr>
              <a:t>Tonfall</a:t>
            </a:r>
            <a:r>
              <a:rPr lang="en-US" sz="1400" dirty="0">
                <a:solidFill>
                  <a:srgbClr val="0F2D96"/>
                </a:solidFill>
              </a:rPr>
              <a:t> des Flows: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CC3DBAE-C9FD-7CED-DC79-033F2214AB96}"/>
              </a:ext>
            </a:extLst>
          </p:cNvPr>
          <p:cNvSpPr txBox="1"/>
          <p:nvPr/>
        </p:nvSpPr>
        <p:spPr>
          <a:xfrm>
            <a:off x="6316762" y="2681341"/>
            <a:ext cx="3450236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de-DE" sz="1400" dirty="0">
                <a:solidFill>
                  <a:srgbClr val="0F2D96"/>
                </a:solidFill>
              </a:rPr>
              <a:t>Der Flow wird verwendet werden von:</a:t>
            </a:r>
            <a:endParaRPr lang="en-GB" sz="14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696D740-E85E-F6B7-6C87-538636AD8E03}"/>
              </a:ext>
            </a:extLst>
          </p:cNvPr>
          <p:cNvSpPr txBox="1"/>
          <p:nvPr/>
        </p:nvSpPr>
        <p:spPr>
          <a:xfrm>
            <a:off x="746500" y="4621078"/>
            <a:ext cx="5223174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de-DE" sz="1400" dirty="0">
                <a:solidFill>
                  <a:srgbClr val="0F2D96"/>
                </a:solidFill>
              </a:rPr>
              <a:t>Wir werden die Verwendung des Flows vorantreiben, indem wir: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4BBFED7-BEE7-D21A-1627-9A654A7B52FF}"/>
              </a:ext>
            </a:extLst>
          </p:cNvPr>
          <p:cNvSpPr txBox="1"/>
          <p:nvPr/>
        </p:nvSpPr>
        <p:spPr>
          <a:xfrm>
            <a:off x="6316762" y="4621078"/>
            <a:ext cx="2743200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 dirty="0">
                <a:solidFill>
                  <a:srgbClr val="0F2D96"/>
                </a:solidFill>
              </a:rPr>
              <a:t>Die KPIs des Flows </a:t>
            </a:r>
            <a:r>
              <a:rPr lang="en-US" sz="1400" dirty="0" err="1">
                <a:solidFill>
                  <a:srgbClr val="0F2D96"/>
                </a:solidFill>
              </a:rPr>
              <a:t>sind</a:t>
            </a:r>
            <a:r>
              <a:rPr lang="en-US" sz="1400" dirty="0">
                <a:solidFill>
                  <a:srgbClr val="0F2D96"/>
                </a:solidFill>
              </a:rPr>
              <a:t>:</a:t>
            </a:r>
            <a:endParaRPr lang="en-GB" sz="14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9B1B9E2-A3AE-64A4-5DB1-40E347B0BD06}"/>
              </a:ext>
            </a:extLst>
          </p:cNvPr>
          <p:cNvSpPr txBox="1"/>
          <p:nvPr/>
        </p:nvSpPr>
        <p:spPr>
          <a:xfrm>
            <a:off x="617593" y="326146"/>
            <a:ext cx="5352081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 b="1" dirty="0">
                <a:solidFill>
                  <a:srgbClr val="0F2D96"/>
                </a:solidFill>
              </a:rPr>
              <a:t>PROJEKT NAME: ______________________________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795f3dc7-fb8a-4cdf-a0ee-555d3882f3fb}" enabled="1" method="Standard" siteId="{1a2706e8-181a-405a-bb9e-0f24b2613385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56</Words>
  <Application>Microsoft Macintosh PowerPoint</Application>
  <PresentationFormat>Breitbild</PresentationFormat>
  <Paragraphs>9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Segoe UI</vt:lpstr>
      <vt:lpstr>office theme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Nina Bluthardt</cp:lastModifiedBy>
  <cp:revision>102</cp:revision>
  <dcterms:created xsi:type="dcterms:W3CDTF">2025-06-03T12:38:10Z</dcterms:created>
  <dcterms:modified xsi:type="dcterms:W3CDTF">2025-06-03T13:10:33Z</dcterms:modified>
</cp:coreProperties>
</file>